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7"/>
  </p:notesMasterIdLst>
  <p:sldIdLst>
    <p:sldId id="859" r:id="rId2"/>
    <p:sldId id="1238" r:id="rId3"/>
    <p:sldId id="1244" r:id="rId4"/>
    <p:sldId id="1239" r:id="rId5"/>
    <p:sldId id="1289" r:id="rId6"/>
    <p:sldId id="1240" r:id="rId7"/>
    <p:sldId id="1245" r:id="rId8"/>
    <p:sldId id="1242" r:id="rId9"/>
    <p:sldId id="1246" r:id="rId10"/>
    <p:sldId id="1243" r:id="rId11"/>
    <p:sldId id="1248" r:id="rId12"/>
    <p:sldId id="1247" r:id="rId13"/>
    <p:sldId id="1250" r:id="rId14"/>
    <p:sldId id="1249" r:id="rId15"/>
    <p:sldId id="1252" r:id="rId16"/>
    <p:sldId id="1251" r:id="rId17"/>
    <p:sldId id="1265" r:id="rId18"/>
    <p:sldId id="1270" r:id="rId19"/>
    <p:sldId id="1271" r:id="rId20"/>
    <p:sldId id="1272" r:id="rId21"/>
    <p:sldId id="1274" r:id="rId22"/>
    <p:sldId id="1275" r:id="rId23"/>
    <p:sldId id="1277" r:id="rId24"/>
    <p:sldId id="1278" r:id="rId25"/>
    <p:sldId id="1280" r:id="rId26"/>
    <p:sldId id="1282" r:id="rId27"/>
    <p:sldId id="1284" r:id="rId28"/>
    <p:sldId id="1285" r:id="rId29"/>
    <p:sldId id="1287" r:id="rId30"/>
    <p:sldId id="1290" r:id="rId31"/>
    <p:sldId id="1292" r:id="rId32"/>
    <p:sldId id="1293" r:id="rId33"/>
    <p:sldId id="1294" r:id="rId34"/>
    <p:sldId id="1295" r:id="rId35"/>
    <p:sldId id="1296" r:id="rId3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中考总复习 道德与法治 人教版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037342"/>
            <a:ext cx="1152334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考点过关整合    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九年级下册</a:t>
            </a:r>
            <a:endParaRPr lang="zh-CN" altLang="en-US" sz="540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  世界舞台上的中国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求自身发展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）要把提升发展质量放在首位。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）要积极寻求新的经济增长点。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）要以更加开放的态度积极参与全球规则制定。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）要加快构建以国内大循环为主体、国内国际双循环相互促进的新发展格局。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辨异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代潮流与时代主题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时代潮流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和平、发展、合作、共赢。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时代主题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和平与发展。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4.eps" descr="id:21474940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33703"/>
            <a:ext cx="1254221" cy="32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36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973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新发展格局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以国内大循环为主体、国内国际双循环相互促进。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以国内大循环为主体是指循环主体以中国企业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国有、民营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产业链上循环的要素和产品以国产为主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适度利用国际贸易来调剂要素与产品的余缺。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国内大循环与国内国际双循环是相互促进、相辅相成的关系。一方面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发展国内大循环需要依托国内国际双循环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另一方面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国内国际双循环也会促进国内大循环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06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4989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国如何与世界各国共享发展机遇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）中国在谋求自身发展的同时，一直坚持合作共赢的理念，让发展的成果更多更公平地惠及各个国家。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）中国重视与相关国家和地区合作，致力于共同建设一个繁荣的世界。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）中国的发展为世界各国提供了更广阔的市场、更充足的资本、更丰富的产品、更宝贵的合作契机。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）中国与世界各国分享发展机遇，共享发展成果。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5.eps" descr="id:21474941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722720"/>
            <a:ext cx="1275773" cy="32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5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辨异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利共赢与合作共赢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互利共赢是我国的一项开放战略。互利共赢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就是不同种族、不同信仰、不同文化背景的国家和地区通过互惠合作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共同应对威胁和挑战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共同谋划利益和福祉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进而实现互惠互利的共赢发展。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合作共赢是一种理念。合作共赢主张在全球发展中要集思广益、各施所长、各尽所能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让发展的成果更多更公平地惠及各个国家。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60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688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何正确认识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一带一路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建设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）共建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一带一路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是中国在新的历史条件下实行全方位对外开放的重大举措，是构建人类命运共同体的实践平台。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）中国以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一带一路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建设为契机，把我国同共建国家发展结合起来，充分考虑相关合作国家和地区的实际和利益，开展跨国互联互通，实现优势互补、互利共赢。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6.eps" descr="id:21474941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890909"/>
            <a:ext cx="1292072" cy="33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37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0839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国的发展对世界产生了哪些影响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）为世界各国提供了更广阔的市场、更充足的资本、更丰富的产品、更宝贵的合作契机。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）中国与世界各国分享发展机遇，共享发展成果。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7.eps" descr="id:21474941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1330" y="2099240"/>
            <a:ext cx="1345856" cy="3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46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观点辨析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国际经济合作给我们带来的全是挑战。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这种观点是片面的。国际经济合作为我们提供了难得的发展机遇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同时也加剧了各国间的激烈竞争。这种竞争的实质是以经济和科技实力为基础的综合国力的较量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而我国在经济、科技上与发达国家相比仍有很大的差距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自身的建设也存在不少困难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这种形势是我国面临的前所未有的严峻挑战。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名句点拨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天与不取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反受其咎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时至不行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反受其殃。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这强调抓住机遇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迎接挑战。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万物并育而不相害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道并行而不相悖。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这强调共同建设一个繁荣的世界。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22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8533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我国主导着世界经济发展事务。（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易错辨析DF.eps" descr="id:21474941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69893" y="764704"/>
            <a:ext cx="11050627" cy="51927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447134" y="1679780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346174" y="2141445"/>
            <a:ext cx="90745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我国广泛参与国际事务，但没有主导世界经济发展事务。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63284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我国始终坚持以合作代替竞争。（　　）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我国重构国际秩序，提升影响力。（　　）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447134" y="2769566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279296" y="3213979"/>
            <a:ext cx="85198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当今世界，国家间既有合作也有竞争，不会以合作代替竞争。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743792" y="3846740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279296" y="4332902"/>
            <a:ext cx="75837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中国努力推动国际秩序朝着更加公正合理的方向发展。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200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届联合国大会一致通过中国提出的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设立文明对话国际日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决议，倡导不同文明间平等对话和相互尊重。此决议旨在促进（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经济全球化发展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文明交流互鉴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世界多极化发展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人口均衡分布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3提分优练DF.eps" descr="id:21474941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3140" y="692696"/>
            <a:ext cx="11584132" cy="54436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21484" y="255781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55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镇江中考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）头戴簪花、手执团扇、衣袂飘飘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走在城市的大街小巷，身着传统服饰的游客频频映入眼帘。传统服饰的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走红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见证着（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中华文化由各民族共同创造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人们与日俱增的文化自信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中华文化在交流互鉴中发展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中华文化的包容力不断增强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本题考查坚定文化自信。传统服饰是中华优秀传统文化的典型代表，传统服饰的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走红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是人民的民族文化认同感和自豪感不断增强的体现，见证着人们与日俱增的文化自信，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不符合题意，排除。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16545" y="14127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605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知识导图DF.eps" descr="id:21474940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5540" y="747452"/>
            <a:ext cx="11279332" cy="52993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18742" y="1412776"/>
            <a:ext cx="9427685" cy="466831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9960" y="3582384"/>
            <a:ext cx="1277757" cy="115138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5117" y="4145060"/>
            <a:ext cx="282251" cy="112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）甲骨文中，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为管乐器，本义是调和，后引申为和谐、和睦等；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本义为相亲相爱，后演化为结合、融合等。和合是中华民族崇尚的精神追求和交往方式，在处理国际关系中能体现这一理念的是（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主张以和平的方式解决国际争端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推动中国产品向中国品牌的转变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提出共商共建共享的全球治理观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发展新质生产力促进高质量发展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①④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jsszzz03.jpg" descr="id:21474975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311230" y="2492896"/>
            <a:ext cx="1563359" cy="171869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886396" y="4094683"/>
            <a:ext cx="295465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甲骨文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合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68453" y="19587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12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）甲骨文中，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为管乐器，本义是调和，后引申为和谐、和睦等；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本义为相亲相爱，后演化为结合、融合等。和合是中华民族崇尚的精神追求和交往方式，在处理国际关系中能体现这一理念的是（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主张以和平的方式解决国际争端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推动中国产品向中国品牌的转变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提出共商共建共享的全球治理观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发展新质生产力促进高质量发展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①④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85705" y="234954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131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7680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）下列时事新闻能体现中国影响力增强的是（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日本名义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GDP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被德国超越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沙特将主办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年世博会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春节被确定为联合国假日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普京当选连任俄罗斯总统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03174" y="23019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583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4949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）从哥伦比亚首都地铁一号线让市民实现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地铁梦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，到玻利维亚首颗通信卫星让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万家庭看上电视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中国与拉美共建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一带一路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项目给当地民众带来了实实在在的好处。这体现我国致力于（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协商解决国际争端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促进世界和平稳定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通过合作代替竞争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推动各国互利共赢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完善全球治理体系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促成科技同步发展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实现共商共建共享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积极贡献中国力量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62299" y="238453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8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0915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）目前，世界上近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个国家和地区将春节作为法定节假日，春节民俗活动已走进约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个国家和地区。春节在全球持续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圈粉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主要表明（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每个民族的文化都是各具特色的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中国正为世界经济增长注入活力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中华文化的国际影响力日益增强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交流互鉴要以我为主、为我所用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87694" y="211757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174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13899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宿迁中考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）曾经风靡全球的中国制造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老三样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服装、家电、家具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）如今华丽升级，迎来了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新三样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电动汽车、锂电池、光伏产品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）。与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老三样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相比，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新三样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呈现出以下特点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z="22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z="22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z="22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z="22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z="22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z="22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新三样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的兴起表明我国（　　）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促进国际关系民主化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推动经济高质量发展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构建国际经济新格局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寻求新的经济增长点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③④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434238"/>
              </p:ext>
            </p:extLst>
          </p:nvPr>
        </p:nvGraphicFramePr>
        <p:xfrm>
          <a:off x="1342678" y="2329800"/>
          <a:ext cx="8928992" cy="2179320"/>
        </p:xfrm>
        <a:graphic>
          <a:graphicData uri="http://schemas.openxmlformats.org/drawingml/2006/table">
            <a:tbl>
              <a:tblPr firstRow="1" firstCol="1" bandRow="1"/>
              <a:tblGrid>
                <a:gridCol w="1768704">
                  <a:extLst>
                    <a:ext uri="{9D8B030D-6E8A-4147-A177-3AD203B41FA5}">
                      <a16:colId xmlns:a16="http://schemas.microsoft.com/office/drawing/2014/main" val="2196299437"/>
                    </a:ext>
                  </a:extLst>
                </a:gridCol>
                <a:gridCol w="2344167">
                  <a:extLst>
                    <a:ext uri="{9D8B030D-6E8A-4147-A177-3AD203B41FA5}">
                      <a16:colId xmlns:a16="http://schemas.microsoft.com/office/drawing/2014/main" val="2500203641"/>
                    </a:ext>
                  </a:extLst>
                </a:gridCol>
                <a:gridCol w="4816121">
                  <a:extLst>
                    <a:ext uri="{9D8B030D-6E8A-4147-A177-3AD203B41FA5}">
                      <a16:colId xmlns:a16="http://schemas.microsoft.com/office/drawing/2014/main" val="335157696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对比项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老三样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新三样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64662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科</a:t>
                      </a:r>
                      <a:r>
                        <a:rPr lang="zh-CN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技含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量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相对较低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高科技含量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79606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附加值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较低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较高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72292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产业链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较短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产业链长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涉及多个领域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33463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市</a:t>
                      </a:r>
                      <a:r>
                        <a:rPr lang="zh-CN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场需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求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以传统需求为主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新兴需求为主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发展潜力巨大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0884469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4176868" y="47165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095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4949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镇江中考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）中老铁路让老挝人民实现了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陆锁国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陆联国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的愿望；中国企业在圭亚那热带雨林安装太阳能路灯，解决当地百姓夜间照明问题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一带一路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上一个个共商共建的故事反映出（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我国抢占新兴产业发展制高点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中国积极谋求自身的发展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中国为世界的发展贡献了智慧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世界多极化趋势不可逆转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47762" y="239316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12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14521"/>
            <a:ext cx="11485848" cy="32106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常州中考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）在金砖国家中，中国与俄罗斯、印度、巴西、南非四国的进出口贸易总额由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2009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9602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亿元人民币增长至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万亿元人民币。这说明（　　）</a:t>
            </a: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经济全球化使机遇和风险跨国传递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要正确认识文化的差异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相互尊重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金砖各国探索消除贫困的有效途径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金砖各国共享发展机遇和发展成果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75726" y="21414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18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2941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宿迁中考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）中越互联互通不断加强、中吉乌铁路项目正式启动、中斯签署共建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一带一路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合作规划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近年来，中国与周边国家利益融合更加紧密，友好互信不断深化，地区合作展现蓬勃动力，为纷繁复杂的国际形势注入稳定性、确定性和正能量。这表明中国（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始终坚持以合作代替竞争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主导着世界经济发展秩序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积极推动构建人类命运共同体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以实际行动彰显负责任的大国形象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29682" y="286672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41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684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）中国同东盟国家是好邻居、好伙伴。多年来双方互守承诺、协同配合，成为彼此的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机遇地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避风港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，未来双方将续写更多佳话。这说明国际交往应（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诚实守信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合作共赢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抓住机遇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忽略挑战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主导发展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重构秩序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趋利避害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舍义取利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08888" y="256525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889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94943" y="1052736"/>
            <a:ext cx="8624799" cy="45772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2492" y="3133733"/>
            <a:ext cx="1277757" cy="11513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7649" y="3653279"/>
            <a:ext cx="282251" cy="112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3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9042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黔东南州中考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丝路海运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航线已通达全球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个国家的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个港口，截至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月，中国已经同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个国家和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个国际组织签署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余份共建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一带一路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合作文件。这反映出（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对外开放不仅深刻改变了中国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也深刻影响着世界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中国积极开展国际合作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只是为了增强我国的国际地位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中国开展跨国互联互通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实现各国优势互补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互利共赢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中国重视国际间竞争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致力于共同建设一个繁荣的世界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36908" y="208588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86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非选择题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铜仁中考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伊朗姑娘玛莎身穿汉服、手拿小彩鞭和留学生一起演奏具有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多年历史的西安鼓乐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这一幕出现在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西安年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最中国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年新春文化系列活动上。赏花灯、品美食、买灯笼、学非遗等活动充满了浓浓的中国味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彰显了中华文化的独特魅力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受到了众多外国友人极大的关注和喜爱。据悉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该系列活动还将在澳大利亚、新西兰等国家举行。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有人认为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随着中华文化影响力的不断增强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其他文化已无自身的独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值。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结合材料，运用所学知识，请你对上述观点进行辨别分析。（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3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910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这个观点是错误的。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中华文化影响力的不断增强是事实，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西安年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最中国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新春文化系列活动展现了中华文化的独特魅力，受到众多外国友人的关注和喜爱，体现了中华文化对世界的影响越来越大，提升了中华文化的国际影响力。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，这并不意味着其他文化已无自身的独特价值；世界文化是由不同民族、不同国家的文化共同构成的。文化多样性是人类社会的基本特征，也是人类文明进步的重要动力。每种文化都有其产生和发展的特定历史、地理、社会等背景，都有其独特的价值和意义；正是因为各种文化的独特性，才促进了文化的交流与互鉴。在文化交流中，我们可以从其他文化中汲取有益的元素，丰富和发展自身文化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因此，我们应该尊重不同文化的独特价值，以开放、包容的心态去欣赏和学习其他文化的优点，推动各种文化共同发展，共同促进人类文明的进步。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44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成都中考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）阅读材料，完成下列要求。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我国以多维度合作构建周边命运共同体。中老铁路使万象至昆明货运成本降低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助力老挝实现由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陆锁国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向区域枢纽的转型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中越举行海上联合搜救演习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践行共护安宁的智慧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中巴经济走廊累计创造数十万个就业岗位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澜湄合作基金支持近千项跨境民生工程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云南磨憨口岸的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国门书社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汇聚中老缅泰四国典籍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成为跨境文化交流驿站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中央周边工作会议在北京举行。会议指出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要以建设和平、安宁、繁荣、美丽、友好的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五大家园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为共同愿景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以睦邻、安邻、富邻、亲诚惠容、命运与共为理念方针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以和平、合作、开放、包容的亚洲价值观为基本遵循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以高质量共建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一带一路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为主要平台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以安危与共、求同存异、对话协商的亚洲安全模式为战略支撑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携手周边国家共创美好未来。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84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020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）结合材料，运用所学知识，分析说明我国积极发展周边外交是如何彰显大国担当的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5891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顺应和平与发展的时代主题，维护区域的和平与稳定。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坚持互利共赢，推动共商共建共享，促进区域的繁荣发展。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推动经济往来、政治互信和文明互鉴，增进区域的民生福祉。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推动国际秩序朝着更加公正合理的方向发展，构建周边命运共同体。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44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）中华民族自古以来就崇正义、尚和合、求大同，我国的很多名言名句都蕴含了这些思想和精神，请你写出两句。（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33021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本题考查构建人类命运共同体、中国担当、和平与发展。第（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）问，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我国以多维度合作构建周边命运共同体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，这说明我国顺应和平与发展的时代主题，坚持互利共赢，推动经济往来、政治互信和文明互鉴。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要以建设和平、安宁、繁荣、美丽、友好的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五大家园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为共同愿景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以安危与共、求同存异、对话协商的亚洲安全模式为战略支撑，携手周边国家共创美好未来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，这说明我国推动国际秩序朝着更加公正合理的方向发展，积极构建周边命运共同体。第（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）问考查名言名句，属于开放性试题，答案符合题意，言之有理即可。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66106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示例：美人之美，美美与共；求同存异，和而不同；大道之行，天下为公。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019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21402"/>
            <a:ext cx="11485848" cy="4886338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国担当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）积极有作为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面对各种区域性和全球性的危机与难题，中国不推诿、不逃避，也不依赖他人，积极主动地承担起相应的责任。（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态度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中国积极参与引领全球治理体系改革和建设，在有关世界和平与发展的各个领域，积极采取行动。（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行动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世界上最大的发展中国家，中国用有限的资源，在较短的时间内实现了本国经济的快速发展。在迎来中国共产党成立一百周年的重要时刻，中国的脱贫攻坚战取得了全面胜利，创造了减贫治理的中国样本，为全球减贫事业作出了重大贡献。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贡献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作为一个负责任的大国，中国始终是世界和平的建设者、全球发展的贡献者、国际秩序的维护者，已成为更具国际影响力、创新引领力、道义感召力的负责大国。（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形象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3考点梳理DF.eps" descr="id:21474940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1146" y="764704"/>
            <a:ext cx="10808120" cy="508000"/>
          </a:xfrm>
          <a:prstGeom prst="rect">
            <a:avLst/>
          </a:prstGeom>
        </p:spPr>
      </p:pic>
      <p:pic>
        <p:nvPicPr>
          <p:cNvPr id="4" name="ZK考点1.eps" descr="id:21474940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22288"/>
            <a:ext cx="1333452" cy="3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105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）贡献中国智慧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中国着眼于时代发展大势，遵循共商共建共享原则，为全球治理提出中国方案，贡献中国智慧。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中国广泛参与国际事务，在承担责任中不断积累经验，提升能力，增长智慧。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中国在解决人类面临的各种问题的过程中积极探索、有效行动，发挥负责任大国作用，促进人类社会共同发展。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中国在推动国际秩序朝着更加公正合理的方向发展，更好维护我国和广大发展中国家共同利益。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中国积极参与全球治理，主动承担国际责任，既尽力而为，又量力而行。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50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105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世界深度互动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）中国对世界的影响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文化：随着中国的发展，中国文化对世界的影响越来越大。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经济：中国正为世界经济增长注入新的活力，中国日益成为世界经济发展的引擎与稳定器。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世界格局：中国是世界格局中的重要力量，正以新的发展理念、务实的行动推动着构建人类命运共同体的伟大进程。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全球治理：中国关于构建全球治理体系的探索与实践，为人类思考与建设未来提供了新的路径，这将对世界的和平与发展产生深远的影响。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2.eps" descr="id:21474940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113018"/>
            <a:ext cx="1241375" cy="31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68228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）文明交流互鉴的意义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文明包含着人类在认识世界、改造世界的过程中积累的宝贵经验，是世界各国各民族对人类作出的不可磨灭的贡献。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中华文明在交流互鉴中发展。文明交流互鉴不仅有助于自身文明的发展，而且能够推动世界文明的进步。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文明因交流而多彩，文明因互鉴而丰富。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）学习其他文明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我们要学习和借鉴人类文明的一切优秀成果，坚持以我为主，兼收并蓄。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中国积极主动地与世界各国交往，从不同文明中寻求智慧、汲取营养。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对其他文明的学习，我们不能只满足于欣赏物件的精美，更应该领略其中蕴含的人文精神。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世界各国应以文明交流超越文明隔阂、文明互鉴超越文明冲突、文明共存超越文明优越，共同应对各种全球性挑战。</a:t>
            </a:r>
            <a:endParaRPr lang="zh-CN" altLang="zh-CN" sz="2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52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国面临的发展现状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）机遇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我国已转向高质量发展阶段，制度优势显著，社会大局稳定。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中国已在资金、人才、技术、管理经验、基础设施等领域具备良好的积累，为推动中国制造向中国创造转变等奠定了良好的基础。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和平、发展、合作、共赢的时代潮流越来越强劲，这为中国的发展提供了良好的外部环境。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中国的国际影响力不断提升，在经济合作、国际治理等多个领域发挥的引领作用越来越大，同时中国在国际合作各个领域也获得更大的发展空间，更加有所作为。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3.eps" descr="id:21474940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7208" y="951760"/>
            <a:ext cx="1254300" cy="32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69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142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）挑战</a:t>
            </a: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受全球经济大环境的影响，中国经济面临一定的下行压力和不少困难，几十年高速发展所积累的一些矛盾与风险也逐渐暴露出来，急需得到稳妥处理与解决。</a:t>
            </a: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随着企业劳动力成本的上升，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中国制造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在新的历史条件下需要转型升级。</a:t>
            </a: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复杂多变的国际形势，给中国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走出去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发展战略带来机遇的同时，也带来了各种挑战。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）面对重要的战略机遇期我国该怎样做？</a:t>
            </a: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我们要深刻认识我国社会主要矛盾变化带来的新特征新要求，深刻认识错综复杂的国际环境带来的新矛盾新挑战，增强机遇意识和风险意识。</a:t>
            </a: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立足社会主义初级阶段基本国情，保持战略定力，办好自己的事。</a:t>
            </a: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认识和把握发展规律，发扬斗争精神，树立底线思维，准确识变、科学应变、主动求变。</a:t>
            </a: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善于在危机中育先机、于变局中开新局，抓住机遇，应对挑战，趋利避害，奋勇前进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00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5402</Words>
  <Application>Microsoft Office PowerPoint</Application>
  <PresentationFormat>自定义</PresentationFormat>
  <Paragraphs>205</Paragraphs>
  <Slides>35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3" baseType="lpstr"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608</cp:revision>
  <dcterms:created xsi:type="dcterms:W3CDTF">2020-11-06T05:24:00Z</dcterms:created>
  <dcterms:modified xsi:type="dcterms:W3CDTF">2025-11-15T09:39:28Z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